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>
        <p:scale>
          <a:sx n="87" d="100"/>
          <a:sy n="87" d="100"/>
        </p:scale>
        <p:origin x="-1494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-munkalap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-munkalap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hu-HU"/>
              <a:t>Behívások eloszlása</a:t>
            </a:r>
          </a:p>
        </c:rich>
      </c:tx>
      <c:layout>
        <c:manualLayout>
          <c:xMode val="edge"/>
          <c:yMode val="edge"/>
          <c:x val="0.35414143798837167"/>
          <c:y val="3.0737060961480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4"/>
              <c:layout>
                <c:manualLayout>
                  <c:x val="-8.8184646150428272E-3"/>
                  <c:y val="0.1234585046105988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Munka3!$R$10:$R$14</c:f>
              <c:strCache>
                <c:ptCount val="5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nem vonult be</c:v>
                </c:pt>
              </c:strCache>
            </c:strRef>
          </c:cat>
          <c:val>
            <c:numRef>
              <c:f>Munka3!$S$10:$S$14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47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hu-HU"/>
              <a:t>1944-es behívások</a:t>
            </a:r>
          </a:p>
        </c:rich>
      </c:tx>
      <c:layout>
        <c:manualLayout>
          <c:xMode val="edge"/>
          <c:yMode val="edge"/>
          <c:x val="0.37728846100433283"/>
          <c:y val="1.071818231022767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Munka3!$Q$22</c:f>
              <c:strCache>
                <c:ptCount val="1"/>
                <c:pt idx="0">
                  <c:v>Magyar H.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Munka3!$R$21:$AA$21</c:f>
              <c:strCache>
                <c:ptCount val="10"/>
                <c:pt idx="0">
                  <c:v>feb.</c:v>
                </c:pt>
                <c:pt idx="1">
                  <c:v>márc.</c:v>
                </c:pt>
                <c:pt idx="2">
                  <c:v>ápr.</c:v>
                </c:pt>
                <c:pt idx="3">
                  <c:v>máj.</c:v>
                </c:pt>
                <c:pt idx="4">
                  <c:v>júl.</c:v>
                </c:pt>
                <c:pt idx="5">
                  <c:v>aug.</c:v>
                </c:pt>
                <c:pt idx="6">
                  <c:v>szept.</c:v>
                </c:pt>
                <c:pt idx="7">
                  <c:v>okt.</c:v>
                </c:pt>
                <c:pt idx="8">
                  <c:v>nov.</c:v>
                </c:pt>
                <c:pt idx="9">
                  <c:v>dec.</c:v>
                </c:pt>
              </c:strCache>
            </c:strRef>
          </c:cat>
          <c:val>
            <c:numRef>
              <c:f>Munka3!$R$22:$AA$22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6">
                  <c:v>2</c:v>
                </c:pt>
                <c:pt idx="7">
                  <c:v>9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Munka3!$Q$23</c:f>
              <c:strCache>
                <c:ptCount val="1"/>
                <c:pt idx="0">
                  <c:v>Levente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Munka3!$R$21:$AA$21</c:f>
              <c:strCache>
                <c:ptCount val="10"/>
                <c:pt idx="0">
                  <c:v>feb.</c:v>
                </c:pt>
                <c:pt idx="1">
                  <c:v>márc.</c:v>
                </c:pt>
                <c:pt idx="2">
                  <c:v>ápr.</c:v>
                </c:pt>
                <c:pt idx="3">
                  <c:v>máj.</c:v>
                </c:pt>
                <c:pt idx="4">
                  <c:v>júl.</c:v>
                </c:pt>
                <c:pt idx="5">
                  <c:v>aug.</c:v>
                </c:pt>
                <c:pt idx="6">
                  <c:v>szept.</c:v>
                </c:pt>
                <c:pt idx="7">
                  <c:v>okt.</c:v>
                </c:pt>
                <c:pt idx="8">
                  <c:v>nov.</c:v>
                </c:pt>
                <c:pt idx="9">
                  <c:v>dec.</c:v>
                </c:pt>
              </c:strCache>
            </c:strRef>
          </c:cat>
          <c:val>
            <c:numRef>
              <c:f>Munka3!$R$23:$AA$23</c:f>
              <c:numCache>
                <c:formatCode>General</c:formatCode>
                <c:ptCount val="10"/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Munka3!$Q$24</c:f>
              <c:strCache>
                <c:ptCount val="1"/>
                <c:pt idx="0">
                  <c:v>Munkaszolgálat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Munka3!$R$21:$AA$21</c:f>
              <c:strCache>
                <c:ptCount val="10"/>
                <c:pt idx="0">
                  <c:v>feb.</c:v>
                </c:pt>
                <c:pt idx="1">
                  <c:v>márc.</c:v>
                </c:pt>
                <c:pt idx="2">
                  <c:v>ápr.</c:v>
                </c:pt>
                <c:pt idx="3">
                  <c:v>máj.</c:v>
                </c:pt>
                <c:pt idx="4">
                  <c:v>júl.</c:v>
                </c:pt>
                <c:pt idx="5">
                  <c:v>aug.</c:v>
                </c:pt>
                <c:pt idx="6">
                  <c:v>szept.</c:v>
                </c:pt>
                <c:pt idx="7">
                  <c:v>okt.</c:v>
                </c:pt>
                <c:pt idx="8">
                  <c:v>nov.</c:v>
                </c:pt>
                <c:pt idx="9">
                  <c:v>dec.</c:v>
                </c:pt>
              </c:strCache>
            </c:strRef>
          </c:cat>
          <c:val>
            <c:numRef>
              <c:f>Munka3!$R$24:$AA$24</c:f>
              <c:numCache>
                <c:formatCode>General</c:formatCode>
                <c:ptCount val="10"/>
                <c:pt idx="5">
                  <c:v>1</c:v>
                </c:pt>
                <c:pt idx="8">
                  <c:v>2</c:v>
                </c:pt>
              </c:numCache>
            </c:numRef>
          </c:val>
        </c:ser>
        <c:ser>
          <c:idx val="3"/>
          <c:order val="3"/>
          <c:tx>
            <c:strRef>
              <c:f>Munka3!$Q$25</c:f>
              <c:strCache>
                <c:ptCount val="1"/>
                <c:pt idx="0">
                  <c:v>Waffen SS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Munka3!$R$21:$AA$21</c:f>
              <c:strCache>
                <c:ptCount val="10"/>
                <c:pt idx="0">
                  <c:v>feb.</c:v>
                </c:pt>
                <c:pt idx="1">
                  <c:v>márc.</c:v>
                </c:pt>
                <c:pt idx="2">
                  <c:v>ápr.</c:v>
                </c:pt>
                <c:pt idx="3">
                  <c:v>máj.</c:v>
                </c:pt>
                <c:pt idx="4">
                  <c:v>júl.</c:v>
                </c:pt>
                <c:pt idx="5">
                  <c:v>aug.</c:v>
                </c:pt>
                <c:pt idx="6">
                  <c:v>szept.</c:v>
                </c:pt>
                <c:pt idx="7">
                  <c:v>okt.</c:v>
                </c:pt>
                <c:pt idx="8">
                  <c:v>nov.</c:v>
                </c:pt>
                <c:pt idx="9">
                  <c:v>dec.</c:v>
                </c:pt>
              </c:strCache>
            </c:strRef>
          </c:cat>
          <c:val>
            <c:numRef>
              <c:f>Munka3!$R$25:$AA$25</c:f>
              <c:numCache>
                <c:formatCode>General</c:formatCode>
                <c:ptCount val="10"/>
                <c:pt idx="5">
                  <c:v>13</c:v>
                </c:pt>
                <c:pt idx="6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9768448"/>
        <c:axId val="229770128"/>
      </c:barChart>
      <c:catAx>
        <c:axId val="22976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70128"/>
        <c:crosses val="autoZero"/>
        <c:auto val="1"/>
        <c:lblAlgn val="ctr"/>
        <c:lblOffset val="100"/>
        <c:noMultiLvlLbl val="0"/>
      </c:catAx>
      <c:valAx>
        <c:axId val="22977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6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Fogságba esés ideje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1519264063252236"/>
                  <c:y val="7.1803837132337414E-2"/>
                </c:manualLayout>
              </c:layout>
              <c:spPr>
                <a:solidFill>
                  <a:prstClr val="white">
                    <a:alpha val="75000"/>
                  </a:prstClr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2">
                      <a:avLst>
                        <a:gd name="adj1" fmla="val 18750"/>
                        <a:gd name="adj2" fmla="val -8333"/>
                        <a:gd name="adj3" fmla="val 18750"/>
                        <a:gd name="adj4" fmla="val -16667"/>
                        <a:gd name="adj5" fmla="val -13111"/>
                        <a:gd name="adj6" fmla="val 489809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0.18030971095804169"/>
                  <c:y val="7.36612207407314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826047105877122E-2"/>
                      <c:h val="8.3489745270869747E-2"/>
                    </c:manualLayout>
                  </c15:layout>
                </c:ext>
              </c:extLst>
            </c:dLbl>
            <c:spPr>
              <a:solidFill>
                <a:prstClr val="white">
                  <a:alpha val="75000"/>
                </a:prstClr>
              </a:solidFill>
              <a:ln w="9525"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2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Munka3!$M$96:$M$100</c:f>
              <c:strCache>
                <c:ptCount val="5"/>
                <c:pt idx="0">
                  <c:v>1942</c:v>
                </c:pt>
                <c:pt idx="1">
                  <c:v>1943</c:v>
                </c:pt>
                <c:pt idx="2">
                  <c:v>1944</c:v>
                </c:pt>
                <c:pt idx="3">
                  <c:v>1945</c:v>
                </c:pt>
                <c:pt idx="4">
                  <c:v>ismeretlen</c:v>
                </c:pt>
              </c:strCache>
            </c:strRef>
          </c:cat>
          <c:val>
            <c:numRef>
              <c:f>Munka3!$N$96:$N$100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25</c:v>
                </c:pt>
                <c:pt idx="4">
                  <c:v>29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1944-1945 közti elhurcolások havi bontásban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Munka3!$R$124</c:f>
              <c:strCache>
                <c:ptCount val="1"/>
                <c:pt idx="0">
                  <c:v>1944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Munka3!$S$123:$AD$123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Munka3!$S$124:$AD$124</c:f>
              <c:numCache>
                <c:formatCode>General</c:formatCode>
                <c:ptCount val="12"/>
                <c:pt idx="6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Munka3!$R$125</c:f>
              <c:strCache>
                <c:ptCount val="1"/>
                <c:pt idx="0">
                  <c:v>1945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Munka3!$S$123:$AD$123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Munka3!$S$125:$AD$125</c:f>
              <c:numCache>
                <c:formatCode>General</c:formatCode>
                <c:ptCount val="12"/>
                <c:pt idx="0">
                  <c:v>2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9774608"/>
        <c:axId val="229774048"/>
      </c:barChart>
      <c:catAx>
        <c:axId val="22977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74048"/>
        <c:crosses val="autoZero"/>
        <c:auto val="1"/>
        <c:lblAlgn val="ctr"/>
        <c:lblOffset val="100"/>
        <c:noMultiLvlLbl val="0"/>
      </c:catAx>
      <c:valAx>
        <c:axId val="22977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7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hu-HU" dirty="0" smtClean="0"/>
              <a:t>1944-ben</a:t>
            </a:r>
            <a:r>
              <a:rPr lang="hu-HU" baseline="0" dirty="0" smtClean="0"/>
              <a:t> fogságba esettek</a:t>
            </a:r>
            <a:endParaRPr lang="hu-H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'[Vörös Hadsereg által elhurcolt személyek.xlsx]1944'!$B$6</c:f>
              <c:strCache>
                <c:ptCount val="1"/>
                <c:pt idx="0">
                  <c:v>Budapest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személyek.xlsx]1944'!$C$6:$I$6</c:f>
              <c:numCache>
                <c:formatCode>General</c:formatCode>
                <c:ptCount val="7"/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'[Vörös Hadsereg által elhurcolt személyek.xlsx]1944'!$B$7</c:f>
              <c:strCache>
                <c:ptCount val="1"/>
                <c:pt idx="0">
                  <c:v>Huszt környékén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személyek.xlsx]1944'!$C$7:$I$7</c:f>
              <c:numCache>
                <c:formatCode>General</c:formatCode>
                <c:ptCount val="7"/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'[Vörös Hadsereg által elhurcolt személyek.xlsx]1944'!$B$8</c:f>
              <c:strCache>
                <c:ptCount val="1"/>
                <c:pt idx="0">
                  <c:v>Lanczy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személyek.xlsx]1944'!$C$8:$I$8</c:f>
              <c:numCache>
                <c:formatCode>General</c:formatCode>
                <c:ptCount val="7"/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'[Vörös Hadsereg által elhurcolt személyek.xlsx]1944'!$B$9</c:f>
              <c:strCache>
                <c:ptCount val="1"/>
                <c:pt idx="0">
                  <c:v>Máramarossziget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személyek.xlsx]1944'!$C$9:$I$9</c:f>
              <c:numCache>
                <c:formatCode>General</c:formatCode>
                <c:ptCount val="7"/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'[Vörös Hadsereg által elhurcolt személyek.xlsx]1944'!$B$10</c:f>
              <c:strCache>
                <c:ptCount val="1"/>
                <c:pt idx="0">
                  <c:v>Nyíregyháza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személyek.xlsx]1944'!$C$10:$I$10</c:f>
              <c:numCache>
                <c:formatCode>General</c:formatCode>
                <c:ptCount val="7"/>
                <c:pt idx="5">
                  <c:v>1</c:v>
                </c:pt>
              </c:numCache>
            </c:numRef>
          </c:val>
        </c:ser>
        <c:ser>
          <c:idx val="5"/>
          <c:order val="5"/>
          <c:tx>
            <c:strRef>
              <c:f>'[Vörös Hadsereg által elhurcolt személyek.xlsx]1944'!$B$11</c:f>
              <c:strCache>
                <c:ptCount val="1"/>
                <c:pt idx="0">
                  <c:v>Pilisvörösvár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személyek.xlsx]1944'!$C$11:$I$11</c:f>
              <c:numCache>
                <c:formatCode>General</c:formatCode>
                <c:ptCount val="7"/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'[Vörös Hadsereg által elhurcolt személyek.xlsx]1944'!$B$12</c:f>
              <c:strCache>
                <c:ptCount val="1"/>
                <c:pt idx="0">
                  <c:v>Solymár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személyek.xlsx]1944'!$C$12:$I$12</c:f>
              <c:numCache>
                <c:formatCode>General</c:formatCode>
                <c:ptCount val="7"/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'[Vörös Hadsereg által elhurcolt személyek.xlsx]1944'!$B$13</c:f>
              <c:strCache>
                <c:ptCount val="1"/>
                <c:pt idx="0">
                  <c:v>Szolnok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személyek.xlsx]1944'!$C$13:$I$13</c:f>
              <c:numCache>
                <c:formatCode>General</c:formatCode>
                <c:ptCount val="7"/>
                <c:pt idx="5">
                  <c:v>1</c:v>
                </c:pt>
              </c:numCache>
            </c:numRef>
          </c:val>
        </c:ser>
        <c:ser>
          <c:idx val="8"/>
          <c:order val="8"/>
          <c:tx>
            <c:strRef>
              <c:f>'[Vörös Hadsereg által elhurcolt személyek.xlsx]1944'!$B$14</c:f>
              <c:strCache>
                <c:ptCount val="1"/>
                <c:pt idx="0">
                  <c:v>Titel (Szerbia)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személyek.xlsx]1944'!$C$5:$I$5</c:f>
              <c:strCache>
                <c:ptCount val="7"/>
                <c:pt idx="1">
                  <c:v>júl </c:v>
                </c:pt>
                <c:pt idx="2">
                  <c:v>aug 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</c:strCache>
            </c:strRef>
          </c:cat>
          <c:val>
            <c:numRef>
              <c:f>'[Vörös Hadsereg által elhurcolt személyek.xlsx]1944'!$C$14:$I$14</c:f>
              <c:numCache>
                <c:formatCode>General</c:formatCode>
                <c:ptCount val="7"/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9780768"/>
        <c:axId val="229782448"/>
        <c:axId val="0"/>
      </c:bar3DChart>
      <c:catAx>
        <c:axId val="229780768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82448"/>
        <c:crosses val="autoZero"/>
        <c:auto val="1"/>
        <c:lblAlgn val="ctr"/>
        <c:lblOffset val="100"/>
        <c:tickLblSkip val="1"/>
        <c:noMultiLvlLbl val="0"/>
      </c:catAx>
      <c:valAx>
        <c:axId val="2297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297807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1945-</a:t>
            </a:r>
            <a:r>
              <a:rPr lang="hu-HU" dirty="0" err="1" smtClean="0"/>
              <a:t>ben</a:t>
            </a:r>
            <a:r>
              <a:rPr lang="en-US" dirty="0" smtClean="0"/>
              <a:t> </a:t>
            </a:r>
            <a:r>
              <a:rPr lang="en-US" dirty="0" err="1"/>
              <a:t>fogságba</a:t>
            </a:r>
            <a:r>
              <a:rPr lang="en-US" dirty="0"/>
              <a:t> </a:t>
            </a:r>
            <a:r>
              <a:rPr lang="en-US" dirty="0" err="1" smtClean="0"/>
              <a:t>es</a:t>
            </a:r>
            <a:r>
              <a:rPr lang="hu-HU" dirty="0" smtClean="0"/>
              <a:t>ettek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298070449219462"/>
          <c:y val="0.13612090680100758"/>
          <c:w val="0.87152534520213887"/>
          <c:h val="0.4753805132763025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'[Vörös Hadsereg által elhurcolt személyek.xlsx]1945'!$B$23</c:f>
              <c:strCache>
                <c:ptCount val="1"/>
                <c:pt idx="0">
                  <c:v>Baja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személyek.xlsx]1945'!$C$23:$J$23</c:f>
              <c:numCache>
                <c:formatCode>General</c:formatCode>
                <c:ptCount val="8"/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'[Vörös Hadsereg által elhurcolt személyek.xlsx]1945'!$B$24</c:f>
              <c:strCache>
                <c:ptCount val="1"/>
                <c:pt idx="0">
                  <c:v>Balaton környéke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személyek.xlsx]1945'!$C$24:$J$24</c:f>
              <c:numCache>
                <c:formatCode>General</c:formatCode>
                <c:ptCount val="8"/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'[Vörös Hadsereg által elhurcolt személyek.xlsx]1945'!$B$25</c:f>
              <c:strCache>
                <c:ptCount val="1"/>
                <c:pt idx="0">
                  <c:v>Bécs (német internálótábor)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személyek.xlsx]1945'!$C$25:$J$25</c:f>
              <c:numCache>
                <c:formatCode>General</c:formatCode>
                <c:ptCount val="8"/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'[Vörös Hadsereg által elhurcolt személyek.xlsx]1945'!$B$26</c:f>
              <c:strCache>
                <c:ptCount val="1"/>
                <c:pt idx="0">
                  <c:v>Brennbergbánya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személyek.xlsx]1945'!$C$26:$J$26</c:f>
              <c:numCache>
                <c:formatCode>General</c:formatCode>
                <c:ptCount val="8"/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'[Vörös Hadsereg által elhurcolt személyek.xlsx]1945'!$B$27</c:f>
              <c:strCache>
                <c:ptCount val="1"/>
                <c:pt idx="0">
                  <c:v>Budapest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személyek.xlsx]1945'!$C$27:$J$27</c:f>
              <c:numCache>
                <c:formatCode>General</c:formatCode>
                <c:ptCount val="8"/>
                <c:pt idx="1">
                  <c:v>1</c:v>
                </c:pt>
                <c:pt idx="2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'[Vörös Hadsereg által elhurcolt személyek.xlsx]1945'!$B$28</c:f>
              <c:strCache>
                <c:ptCount val="1"/>
                <c:pt idx="0">
                  <c:v>Csehszlovákia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személyek.xlsx]1945'!$C$28:$J$28</c:f>
              <c:numCache>
                <c:formatCode>General</c:formatCode>
                <c:ptCount val="8"/>
                <c:pt idx="2">
                  <c:v>1</c:v>
                </c:pt>
                <c:pt idx="5">
                  <c:v>1</c:v>
                </c:pt>
              </c:numCache>
            </c:numRef>
          </c:val>
        </c:ser>
        <c:ser>
          <c:idx val="6"/>
          <c:order val="6"/>
          <c:tx>
            <c:strRef>
              <c:f>'[Vörös Hadsereg által elhurcolt személyek.xlsx]1945'!$B$29</c:f>
              <c:strCache>
                <c:ptCount val="1"/>
                <c:pt idx="0">
                  <c:v>Győr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személyek.xlsx]1945'!$C$29:$J$29</c:f>
              <c:numCache>
                <c:formatCode>General</c:formatCode>
                <c:ptCount val="8"/>
                <c:pt idx="4">
                  <c:v>1</c:v>
                </c:pt>
              </c:numCache>
            </c:numRef>
          </c:val>
        </c:ser>
        <c:ser>
          <c:idx val="7"/>
          <c:order val="7"/>
          <c:tx>
            <c:strRef>
              <c:f>'[Vörös Hadsereg által elhurcolt személyek.xlsx]1945'!$B$30</c:f>
              <c:strCache>
                <c:ptCount val="1"/>
                <c:pt idx="0">
                  <c:v>Halász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személyek.xlsx]1945'!$C$30:$J$30</c:f>
              <c:numCache>
                <c:formatCode>General</c:formatCode>
                <c:ptCount val="8"/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'[Vörös Hadsereg által elhurcolt személyek.xlsx]1945'!$B$31</c:f>
              <c:strCache>
                <c:ptCount val="1"/>
                <c:pt idx="0">
                  <c:v>Ismeretlen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személyek.xlsx]1945'!$C$31:$J$31</c:f>
              <c:numCache>
                <c:formatCode>General</c:formatCode>
                <c:ptCount val="8"/>
                <c:pt idx="2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</c:ser>
        <c:ser>
          <c:idx val="9"/>
          <c:order val="9"/>
          <c:tx>
            <c:strRef>
              <c:f>'[Vörös Hadsereg által elhurcolt személyek.xlsx]1945'!$B$32</c:f>
              <c:strCache>
                <c:ptCount val="1"/>
                <c:pt idx="0">
                  <c:v>Kisbér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személyek.xlsx]1945'!$C$32:$J$32</c:f>
              <c:numCache>
                <c:formatCode>General</c:formatCode>
                <c:ptCount val="8"/>
                <c:pt idx="4">
                  <c:v>1</c:v>
                </c:pt>
              </c:numCache>
            </c:numRef>
          </c:val>
        </c:ser>
        <c:ser>
          <c:idx val="10"/>
          <c:order val="10"/>
          <c:tx>
            <c:strRef>
              <c:f>'[Vörös Hadsereg által elhurcolt személyek.xlsx]1945'!$B$33</c:f>
              <c:strCache>
                <c:ptCount val="1"/>
                <c:pt idx="0">
                  <c:v>Komárom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személyek.xlsx]1945'!$C$33:$J$33</c:f>
              <c:numCache>
                <c:formatCode>General</c:formatCode>
                <c:ptCount val="8"/>
                <c:pt idx="4">
                  <c:v>2</c:v>
                </c:pt>
              </c:numCache>
            </c:numRef>
          </c:val>
        </c:ser>
        <c:ser>
          <c:idx val="11"/>
          <c:order val="11"/>
          <c:tx>
            <c:strRef>
              <c:f>'[Vörös Hadsereg által elhurcolt személyek.xlsx]1945'!$B$34</c:f>
              <c:strCache>
                <c:ptCount val="1"/>
                <c:pt idx="0">
                  <c:v>Krasznahorka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személyek.xlsx]1945'!$C$34:$J$34</c:f>
              <c:numCache>
                <c:formatCode>General</c:formatCode>
                <c:ptCount val="8"/>
                <c:pt idx="2">
                  <c:v>1</c:v>
                </c:pt>
              </c:numCache>
            </c:numRef>
          </c:val>
        </c:ser>
        <c:ser>
          <c:idx val="12"/>
          <c:order val="12"/>
          <c:tx>
            <c:strRef>
              <c:f>'[Vörös Hadsereg által elhurcolt személyek.xlsx]1945'!$B$35</c:f>
              <c:strCache>
                <c:ptCount val="1"/>
                <c:pt idx="0">
                  <c:v>Németország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személyek.xlsx]1945'!$C$35:$J$35</c:f>
              <c:numCache>
                <c:formatCode>General</c:formatCode>
                <c:ptCount val="8"/>
                <c:pt idx="3">
                  <c:v>1</c:v>
                </c:pt>
                <c:pt idx="6">
                  <c:v>1</c:v>
                </c:pt>
              </c:numCache>
            </c:numRef>
          </c:val>
        </c:ser>
        <c:ser>
          <c:idx val="13"/>
          <c:order val="13"/>
          <c:tx>
            <c:strRef>
              <c:f>'[Vörös Hadsereg által elhurcolt személyek.xlsx]1945'!$B$36</c:f>
              <c:strCache>
                <c:ptCount val="1"/>
                <c:pt idx="0">
                  <c:v>Solymár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személyek.xlsx]1945'!$C$36:$J$36</c:f>
              <c:numCache>
                <c:formatCode>General</c:formatCode>
                <c:ptCount val="8"/>
                <c:pt idx="2">
                  <c:v>1</c:v>
                </c:pt>
              </c:numCache>
            </c:numRef>
          </c:val>
        </c:ser>
        <c:ser>
          <c:idx val="14"/>
          <c:order val="14"/>
          <c:tx>
            <c:strRef>
              <c:f>'[Vörös Hadsereg által elhurcolt személyek.xlsx]1945'!$B$37</c:f>
              <c:strCache>
                <c:ptCount val="1"/>
                <c:pt idx="0">
                  <c:v>Sopron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személyek.xlsx]1945'!$C$37:$J$37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5"/>
          <c:order val="15"/>
          <c:tx>
            <c:strRef>
              <c:f>'[Vörös Hadsereg által elhurcolt személyek.xlsx]1945'!$B$38</c:f>
              <c:strCache>
                <c:ptCount val="1"/>
                <c:pt idx="0">
                  <c:v>Újpest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'[Vörös Hadsereg által elhurcolt személyek.xlsx]1945'!$C$22:$J$22</c:f>
              <c:strCache>
                <c:ptCount val="8"/>
                <c:pt idx="1">
                  <c:v>jan</c:v>
                </c:pt>
                <c:pt idx="2">
                  <c:v>feb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 </c:v>
                </c:pt>
                <c:pt idx="7">
                  <c:v>júl </c:v>
                </c:pt>
              </c:strCache>
            </c:strRef>
          </c:cat>
          <c:val>
            <c:numRef>
              <c:f>'[Vörös Hadsereg által elhurcolt személyek.xlsx]1945'!$C$38:$J$38</c:f>
              <c:numCache>
                <c:formatCode>General</c:formatCode>
                <c:ptCount val="8"/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398336"/>
        <c:axId val="234397776"/>
        <c:axId val="0"/>
      </c:bar3DChart>
      <c:catAx>
        <c:axId val="234398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hónap</a:t>
                </a:r>
              </a:p>
            </c:rich>
          </c:tx>
          <c:layout>
            <c:manualLayout>
              <c:xMode val="edge"/>
              <c:yMode val="edge"/>
              <c:x val="0.47077962392600636"/>
              <c:y val="0.670529464980081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4397776"/>
        <c:crosses val="autoZero"/>
        <c:auto val="0"/>
        <c:lblAlgn val="ctr"/>
        <c:lblOffset val="100"/>
        <c:noMultiLvlLbl val="0"/>
      </c:catAx>
      <c:valAx>
        <c:axId val="23439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FŐ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439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35895544752729"/>
          <c:y val="0.78583609757645978"/>
          <c:w val="0.67128208910494536"/>
          <c:h val="0.199046534512038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0.01762</cdr:x>
      <cdr:y>0.86751</cdr:y>
    </cdr:from>
    <cdr:to>
      <cdr:x>0.12803</cdr:x>
      <cdr:y>0.92857</cdr:y>
    </cdr:to>
    <cdr:sp macro="" textlink="">
      <cdr:nvSpPr>
        <cdr:cNvPr id="2" name="Téglalap 1"/>
        <cdr:cNvSpPr/>
      </cdr:nvSpPr>
      <cdr:spPr>
        <a:xfrm xmlns:a="http://schemas.openxmlformats.org/drawingml/2006/main">
          <a:off x="150985" y="4372743"/>
          <a:ext cx="94609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/>
            <a:lightRig rig="soft" dir="t">
              <a:rot lat="0" lon="0" rev="15600000"/>
            </a:lightRig>
          </a:scene3d>
          <a:sp3d extrusionH="57150" prstMaterial="softEdge">
            <a:bevelT w="25400" h="38100"/>
          </a:sp3d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cap="none" spc="0" dirty="0" smtClean="0">
              <a:ln/>
              <a:solidFill>
                <a:schemeClr val="accent4"/>
              </a:solidFill>
              <a:effectLst/>
            </a:rPr>
            <a:t>Település:</a:t>
          </a:r>
          <a:endParaRPr lang="hu-HU" sz="1400" b="1" cap="none" spc="0" dirty="0">
            <a:ln/>
            <a:solidFill>
              <a:schemeClr val="accent4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0.04202</cdr:x>
      <cdr:y>0.75714</cdr:y>
    </cdr:from>
    <cdr:to>
      <cdr:x>0.19078</cdr:x>
      <cdr:y>0.83652</cdr:y>
    </cdr:to>
    <cdr:sp macro="" textlink="">
      <cdr:nvSpPr>
        <cdr:cNvPr id="2" name="Téglalap 1"/>
        <cdr:cNvSpPr/>
      </cdr:nvSpPr>
      <cdr:spPr>
        <a:xfrm xmlns:a="http://schemas.openxmlformats.org/drawingml/2006/main">
          <a:off x="360040" y="3816424"/>
          <a:ext cx="1274708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/>
            <a:lightRig rig="soft" dir="t">
              <a:rot lat="0" lon="0" rev="15600000"/>
            </a:lightRig>
          </a:scene3d>
          <a:sp3d extrusionH="57150" prstMaterial="softEdge">
            <a:bevelT w="25400" h="38100"/>
          </a:sp3d>
        </a:bodyPr>
        <a:lstStyle xmlns:a="http://schemas.openxmlformats.org/drawingml/2006/main"/>
        <a:p xmlns:a="http://schemas.openxmlformats.org/drawingml/2006/main">
          <a:pPr algn="ctr"/>
          <a:r>
            <a:rPr lang="hu-HU" sz="2000" b="1" cap="none" spc="0" dirty="0" smtClean="0">
              <a:ln/>
              <a:solidFill>
                <a:schemeClr val="accent4"/>
              </a:solidFill>
              <a:effectLst/>
            </a:rPr>
            <a:t>Település:</a:t>
          </a:r>
          <a:endParaRPr lang="hu-HU" sz="2000" b="1" cap="none" spc="0" dirty="0">
            <a:ln/>
            <a:solidFill>
              <a:schemeClr val="accent4"/>
            </a:solidFill>
            <a:effectLst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95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906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52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583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421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684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036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008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250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713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57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C89A-BE87-4E8B-9E81-D6BBD33A0501}" type="datetimeFigureOut">
              <a:rPr lang="hu-HU" smtClean="0"/>
              <a:t>2016.05.17.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2E3F-0CE8-4F63-A79D-563CD1946F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6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1295038"/>
              </p:ext>
            </p:extLst>
          </p:nvPr>
        </p:nvGraphicFramePr>
        <p:xfrm>
          <a:off x="1775520" y="1268760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églalap 6"/>
          <p:cNvSpPr/>
          <p:nvPr/>
        </p:nvSpPr>
        <p:spPr>
          <a:xfrm>
            <a:off x="4007224" y="188640"/>
            <a:ext cx="42284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96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65035671"/>
              </p:ext>
            </p:extLst>
          </p:nvPr>
        </p:nvGraphicFramePr>
        <p:xfrm>
          <a:off x="1775520" y="1268760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églalap 2"/>
          <p:cNvSpPr/>
          <p:nvPr/>
        </p:nvSpPr>
        <p:spPr>
          <a:xfrm>
            <a:off x="4583832" y="260648"/>
            <a:ext cx="302433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782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82658747"/>
              </p:ext>
            </p:extLst>
          </p:nvPr>
        </p:nvGraphicFramePr>
        <p:xfrm>
          <a:off x="1775520" y="1268760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églalap 2"/>
          <p:cNvSpPr/>
          <p:nvPr/>
        </p:nvSpPr>
        <p:spPr>
          <a:xfrm>
            <a:off x="5159896" y="188640"/>
            <a:ext cx="1653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III.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62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50784878"/>
              </p:ext>
            </p:extLst>
          </p:nvPr>
        </p:nvGraphicFramePr>
        <p:xfrm>
          <a:off x="1775520" y="1268760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églalap 2"/>
          <p:cNvSpPr/>
          <p:nvPr/>
        </p:nvSpPr>
        <p:spPr>
          <a:xfrm>
            <a:off x="5318150" y="188640"/>
            <a:ext cx="15556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IV.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96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19536" y="5949280"/>
            <a:ext cx="792088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b="1" cap="none" spc="0" dirty="0" smtClean="0">
                <a:ln/>
                <a:solidFill>
                  <a:schemeClr val="accent4"/>
                </a:solidFill>
                <a:effectLst/>
              </a:rPr>
              <a:t>Település:</a:t>
            </a:r>
            <a:endParaRPr lang="hu-HU" b="1" cap="none" spc="0" dirty="0">
              <a:ln/>
              <a:solidFill>
                <a:schemeClr val="accent4"/>
              </a:solidFill>
              <a:effectLst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606963"/>
              </p:ext>
            </p:extLst>
          </p:nvPr>
        </p:nvGraphicFramePr>
        <p:xfrm>
          <a:off x="1775520" y="126876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églalap 1"/>
          <p:cNvSpPr/>
          <p:nvPr/>
        </p:nvSpPr>
        <p:spPr>
          <a:xfrm>
            <a:off x="5313734" y="188640"/>
            <a:ext cx="14925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325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868672"/>
              </p:ext>
            </p:extLst>
          </p:nvPr>
        </p:nvGraphicFramePr>
        <p:xfrm>
          <a:off x="1847528" y="126876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églalap 2"/>
          <p:cNvSpPr/>
          <p:nvPr/>
        </p:nvSpPr>
        <p:spPr>
          <a:xfrm>
            <a:off x="5331881" y="260648"/>
            <a:ext cx="16002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VI. diagram</a:t>
            </a:r>
            <a:endParaRPr lang="hu-H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18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spektus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spektus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57</Words>
  <Application>Microsoft Office PowerPoint</Application>
  <PresentationFormat>Szélesvásznú</PresentationFormat>
  <Paragraphs>22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Móni</dc:creator>
  <cp:lastModifiedBy>Jani</cp:lastModifiedBy>
  <cp:revision>20</cp:revision>
  <cp:lastPrinted>2016-05-12T09:18:28Z</cp:lastPrinted>
  <dcterms:created xsi:type="dcterms:W3CDTF">2016-05-12T07:43:00Z</dcterms:created>
  <dcterms:modified xsi:type="dcterms:W3CDTF">2016-05-17T07:11:41Z</dcterms:modified>
</cp:coreProperties>
</file>